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7" r:id="rId9"/>
    <p:sldId id="280" r:id="rId10"/>
    <p:sldId id="281" r:id="rId11"/>
    <p:sldId id="275" r:id="rId12"/>
    <p:sldId id="267" r:id="rId13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7"/>
    <p:restoredTop sz="94674"/>
  </p:normalViewPr>
  <p:slideViewPr>
    <p:cSldViewPr snapToGrid="0" snapToObjects="1">
      <p:cViewPr>
        <p:scale>
          <a:sx n="100" d="100"/>
          <a:sy n="100" d="100"/>
        </p:scale>
        <p:origin x="10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44;.&#1089;.%20&#8470;34%20&#1051;&#1080;&#1085;-&#1087;&#1088;&#1086;&#1077;&#1082;&#1090;%20&#8470;3\8%20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/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'Лист значений'!$A$3:$A$19</c:f>
              <c:numCache>
                <c:formatCode>dd/mm/yy;@</c:formatCode>
                <c:ptCount val="17"/>
                <c:pt idx="0">
                  <c:v>44725</c:v>
                </c:pt>
                <c:pt idx="1">
                  <c:v>44726</c:v>
                </c:pt>
                <c:pt idx="2">
                  <c:v>44727</c:v>
                </c:pt>
                <c:pt idx="3">
                  <c:v>44728</c:v>
                </c:pt>
                <c:pt idx="4">
                  <c:v>44729</c:v>
                </c:pt>
                <c:pt idx="5">
                  <c:v>44732</c:v>
                </c:pt>
                <c:pt idx="6">
                  <c:v>44733</c:v>
                </c:pt>
                <c:pt idx="7">
                  <c:v>44734</c:v>
                </c:pt>
                <c:pt idx="8">
                  <c:v>44735</c:v>
                </c:pt>
                <c:pt idx="9">
                  <c:v>44736</c:v>
                </c:pt>
                <c:pt idx="10">
                  <c:v>44739</c:v>
                </c:pt>
                <c:pt idx="11">
                  <c:v>44740</c:v>
                </c:pt>
                <c:pt idx="12">
                  <c:v>44741</c:v>
                </c:pt>
              </c:numCache>
            </c:numRef>
          </c:xVal>
          <c:yVal>
            <c:numRef>
              <c:f>'Лист значений'!$B$3:$B$19</c:f>
              <c:numCache>
                <c:formatCode>General</c:formatCode>
                <c:ptCount val="17"/>
                <c:pt idx="0">
                  <c:v>197</c:v>
                </c:pt>
                <c:pt idx="1">
                  <c:v>190</c:v>
                </c:pt>
                <c:pt idx="2">
                  <c:v>180</c:v>
                </c:pt>
                <c:pt idx="3">
                  <c:v>170</c:v>
                </c:pt>
                <c:pt idx="4">
                  <c:v>160</c:v>
                </c:pt>
                <c:pt idx="5">
                  <c:v>155</c:v>
                </c:pt>
                <c:pt idx="6">
                  <c:v>140</c:v>
                </c:pt>
                <c:pt idx="7">
                  <c:v>130</c:v>
                </c:pt>
                <c:pt idx="8">
                  <c:v>115</c:v>
                </c:pt>
                <c:pt idx="9">
                  <c:v>110</c:v>
                </c:pt>
                <c:pt idx="10">
                  <c:v>100</c:v>
                </c:pt>
                <c:pt idx="11">
                  <c:v>95</c:v>
                </c:pt>
                <c:pt idx="12">
                  <c:v>86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'Лист значений'!$A$3:$A$19</c:f>
              <c:numCache>
                <c:formatCode>dd/mm/yy;@</c:formatCode>
                <c:ptCount val="17"/>
                <c:pt idx="0">
                  <c:v>44725</c:v>
                </c:pt>
                <c:pt idx="1">
                  <c:v>44726</c:v>
                </c:pt>
                <c:pt idx="2">
                  <c:v>44727</c:v>
                </c:pt>
                <c:pt idx="3">
                  <c:v>44728</c:v>
                </c:pt>
                <c:pt idx="4">
                  <c:v>44729</c:v>
                </c:pt>
                <c:pt idx="5">
                  <c:v>44732</c:v>
                </c:pt>
                <c:pt idx="6">
                  <c:v>44733</c:v>
                </c:pt>
                <c:pt idx="7">
                  <c:v>44734</c:v>
                </c:pt>
                <c:pt idx="8">
                  <c:v>44735</c:v>
                </c:pt>
                <c:pt idx="9">
                  <c:v>44736</c:v>
                </c:pt>
                <c:pt idx="10">
                  <c:v>44739</c:v>
                </c:pt>
                <c:pt idx="11">
                  <c:v>44740</c:v>
                </c:pt>
                <c:pt idx="12">
                  <c:v>44741</c:v>
                </c:pt>
              </c:numCache>
            </c:numRef>
          </c:xVal>
          <c:yVal>
            <c:numRef>
              <c:f>'Лист значений'!$D$3:$D$19</c:f>
              <c:numCache>
                <c:formatCode>General</c:formatCode>
                <c:ptCount val="17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110420736"/>
        <c:axId val="110422656"/>
      </c:scatterChart>
      <c:valAx>
        <c:axId val="1104207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dd/mm/yy;@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22656"/>
        <c:crosses val="autoZero"/>
        <c:crossBetween val="midCat"/>
      </c:valAx>
      <c:valAx>
        <c:axId val="110422656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20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4779294796126257E-2"/>
          <c:y val="0.1611743832844669"/>
          <c:w val="0.93830175696457219"/>
          <c:h val="0.63111765359404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86/197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минут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DF-4A5C-A6DB-0A8E82E5C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22462774820639"/>
                  <c:y val="-0.204766259902731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41/52</a:t>
                    </a:r>
                    <a:endParaRPr lang="ru-RU" baseline="0" dirty="0" smtClean="0"/>
                  </a:p>
                  <a:p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DF-4A5C-A6DB-0A8E82E5C986}"/>
                </c:ext>
                <c:ext xmlns:c15="http://schemas.microsoft.com/office/drawing/2012/chart" uri="{CE6537A1-D6FC-4f65-9D91-7224C49458BB}">
                  <c15:layout>
                    <c:manualLayout>
                      <c:w val="0.16330029706492305"/>
                      <c:h val="0.249107319193711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gapWidth val="196"/>
        <c:overlap val="-1"/>
        <c:axId val="167610240"/>
        <c:axId val="167611776"/>
      </c:barChart>
      <c:catAx>
        <c:axId val="167610240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7611776"/>
        <c:crosses val="autoZero"/>
        <c:auto val="1"/>
        <c:lblAlgn val="ctr"/>
        <c:lblOffset val="100"/>
      </c:catAx>
      <c:valAx>
        <c:axId val="167611776"/>
        <c:scaling>
          <c:orientation val="minMax"/>
        </c:scaling>
        <c:delete val="1"/>
        <c:axPos val="l"/>
        <c:numFmt formatCode="0" sourceLinked="1"/>
        <c:tickLblPos val="nextTo"/>
        <c:crossAx val="167610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AEB7-66CB-4B8E-8C30-1B769F0E1317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0231-DF6E-4BCF-88CC-2E06C47AE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0231-DF6E-4BCF-88CC-2E06C47AEB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70" y="1912852"/>
            <a:ext cx="8500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/>
              <a:t>Оптимизация просмотра праздничных мероприятий в ДОУ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Белоусова Любовь Васильевна,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Андреева Е.С., музыкальный руководитель Титова И.Ю.,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С.Ю.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400717" y="316752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34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6700" y="142874"/>
          <a:ext cx="9893301" cy="7059994"/>
        </p:xfrm>
        <a:graphic>
          <a:graphicData uri="http://schemas.openxmlformats.org/drawingml/2006/table">
            <a:tbl>
              <a:tblPr/>
              <a:tblGrid>
                <a:gridCol w="2720315"/>
                <a:gridCol w="2517976"/>
                <a:gridCol w="2619146"/>
                <a:gridCol w="2035864"/>
              </a:tblGrid>
              <a:tr h="3333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«Было»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Стало»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9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65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8685" name="Picture 13" descr="DSC_0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95325"/>
            <a:ext cx="2609850" cy="1733550"/>
          </a:xfrm>
          <a:prstGeom prst="rect">
            <a:avLst/>
          </a:prstGeom>
          <a:noFill/>
        </p:spPr>
      </p:pic>
      <p:pic>
        <p:nvPicPr>
          <p:cNvPr id="28684" name="Picture 12" descr="IMG_20210528_160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895350"/>
            <a:ext cx="2047875" cy="1533525"/>
          </a:xfrm>
          <a:prstGeom prst="rect">
            <a:avLst/>
          </a:prstGeom>
          <a:noFill/>
        </p:spPr>
      </p:pic>
      <p:pic>
        <p:nvPicPr>
          <p:cNvPr id="28683" name="Picture 11" descr="IMG-20220519-WA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847724"/>
            <a:ext cx="2038350" cy="1533525"/>
          </a:xfrm>
          <a:prstGeom prst="rect">
            <a:avLst/>
          </a:prstGeom>
          <a:noFill/>
        </p:spPr>
      </p:pic>
      <p:pic>
        <p:nvPicPr>
          <p:cNvPr id="28682" name="Picture 10" descr="IMG-20220519-WA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3676" y="1019174"/>
            <a:ext cx="1819275" cy="1362075"/>
          </a:xfrm>
          <a:prstGeom prst="rect">
            <a:avLst/>
          </a:prstGeom>
          <a:noFill/>
        </p:spPr>
      </p:pic>
      <p:pic>
        <p:nvPicPr>
          <p:cNvPr id="28681" name="Picture 9" descr="IMG_20220222_1019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2590799"/>
            <a:ext cx="2143125" cy="1609725"/>
          </a:xfrm>
          <a:prstGeom prst="rect">
            <a:avLst/>
          </a:prstGeom>
          <a:noFill/>
        </p:spPr>
      </p:pic>
      <p:pic>
        <p:nvPicPr>
          <p:cNvPr id="28680" name="Picture 8" descr="IMG_20211224_0954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2590799"/>
            <a:ext cx="2247900" cy="1609725"/>
          </a:xfrm>
          <a:prstGeom prst="rect">
            <a:avLst/>
          </a:prstGeom>
          <a:noFill/>
        </p:spPr>
      </p:pic>
      <p:pic>
        <p:nvPicPr>
          <p:cNvPr id="28679" name="Picture 7" descr="IMG-20220524-WA008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590799"/>
            <a:ext cx="1200150" cy="1847850"/>
          </a:xfrm>
          <a:prstGeom prst="rect">
            <a:avLst/>
          </a:prstGeom>
          <a:noFill/>
        </p:spPr>
      </p:pic>
      <p:pic>
        <p:nvPicPr>
          <p:cNvPr id="28678" name="Рисунок 10" descr="IMG-20220525-WA00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6162" y="2781299"/>
            <a:ext cx="1247775" cy="1657350"/>
          </a:xfrm>
          <a:prstGeom prst="rect">
            <a:avLst/>
          </a:prstGeom>
          <a:noFill/>
        </p:spPr>
      </p:pic>
      <p:pic>
        <p:nvPicPr>
          <p:cNvPr id="28677" name="Picture 5" descr="IMG-20220524-WA008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45576" y="3076574"/>
            <a:ext cx="2009775" cy="1362075"/>
          </a:xfrm>
          <a:prstGeom prst="rect">
            <a:avLst/>
          </a:prstGeom>
          <a:noFill/>
        </p:spPr>
      </p:pic>
      <p:pic>
        <p:nvPicPr>
          <p:cNvPr id="28676" name="Picture 4" descr="IMG_20210304_111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" y="4248149"/>
            <a:ext cx="1738312" cy="2320562"/>
          </a:xfrm>
          <a:prstGeom prst="rect">
            <a:avLst/>
          </a:prstGeom>
          <a:noFill/>
        </p:spPr>
      </p:pic>
      <p:pic>
        <p:nvPicPr>
          <p:cNvPr id="28675" name="Picture 3" descr="БАБУШ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28950" y="4892311"/>
            <a:ext cx="2400300" cy="1676400"/>
          </a:xfrm>
          <a:prstGeom prst="rect">
            <a:avLst/>
          </a:prstGeom>
          <a:noFill/>
        </p:spPr>
      </p:pic>
      <p:pic>
        <p:nvPicPr>
          <p:cNvPr id="28674" name="Рисунок 2" descr="IMG-20220524-WA00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4616086"/>
            <a:ext cx="2143125" cy="1952625"/>
          </a:xfrm>
          <a:prstGeom prst="rect">
            <a:avLst/>
          </a:prstGeom>
          <a:noFill/>
        </p:spPr>
      </p:pic>
      <p:pic>
        <p:nvPicPr>
          <p:cNvPr id="28673" name="Рисунок 1" descr="IMG-20220525-WA000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45576" y="4910137"/>
            <a:ext cx="1857375" cy="1562100"/>
          </a:xfrm>
          <a:prstGeom prst="rect">
            <a:avLst/>
          </a:prstGeom>
          <a:noFill/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838200" y="142874"/>
            <a:ext cx="10515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Bold" panose="020B0902020204020203" pitchFamily="34" charset="-52"/>
                <a:ea typeface="+mj-ea"/>
                <a:cs typeface="+mj-cs"/>
              </a:rPr>
              <a:t>Визуализация (фотографии «Было» – «Стало»)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 Bold" panose="020B0902020204020203" pitchFamily="34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92419910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44" y="286518"/>
            <a:ext cx="1138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54543" y="1086737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4295087"/>
              </p:ext>
            </p:extLst>
          </p:nvPr>
        </p:nvGraphicFramePr>
        <p:xfrm>
          <a:off x="-85725" y="600075"/>
          <a:ext cx="12020550" cy="6981825"/>
        </p:xfrm>
        <a:graphic>
          <a:graphicData uri="http://schemas.openxmlformats.org/presentationml/2006/ole">
            <p:oleObj spid="_x0000_s1032" name="Документ" r:id="rId5" imgW="11791331" imgH="686219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007" y="176174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531840" y="1463661"/>
            <a:ext cx="740255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Любовь Васильевна, заведующий </a:t>
            </a:r>
            <a:r>
              <a:rPr lang="ru-RU" dirty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60DD9B-1A47-4970-8E35-BA03AC0AF984}"/>
              </a:ext>
            </a:extLst>
          </p:cNvPr>
          <p:cNvSpPr/>
          <p:nvPr/>
        </p:nvSpPr>
        <p:spPr>
          <a:xfrm>
            <a:off x="2753003" y="3237836"/>
            <a:ext cx="6722361" cy="18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Елена Семеновна, старший 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>
            <a:off x="2810088" y="4739323"/>
            <a:ext cx="6312930" cy="293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Инна Юрьевна, музыкальный руководитель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66" y="29614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804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66" y="518553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 rot="10800000" flipV="1">
            <a:off x="2962488" y="5461884"/>
            <a:ext cx="6312930" cy="55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Ример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Юрьевна, 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990" y="122871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423" y="1499372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8675657"/>
              </p:ext>
            </p:extLst>
          </p:nvPr>
        </p:nvGraphicFramePr>
        <p:xfrm>
          <a:off x="617151" y="1631380"/>
          <a:ext cx="1751856" cy="1508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Старший воспитатель, музыкальный руководитель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Составляет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план праздничных мероприятий. Размещает на официальном сайте ДОУ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20</a:t>
                      </a:r>
                    </a:p>
                    <a:p>
                      <a:pPr algn="ctr"/>
                      <a:r>
                        <a:rPr lang="ru-RU" sz="900" dirty="0" smtClean="0"/>
                        <a:t>Место: методический кабинет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2411413" y="18812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2734130" y="1733645"/>
          <a:ext cx="1751856" cy="9837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Заявитель (родитель)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Знакомится с расписанием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сайт ДОУ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4966889" y="1733645"/>
          <a:ext cx="1751856" cy="1508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Заявитель (родитель)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Планирует возможность посещения</a:t>
                      </a:r>
                      <a:r>
                        <a:rPr lang="ru-RU" sz="900" b="1" baseline="0" dirty="0" smtClean="0"/>
                        <a:t> праздничного мероприятия (договаривается с работодателем, откладывает свои дела)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работа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556324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65279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43338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718745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31802" y="4791181"/>
            <a:ext cx="560750" cy="49801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544" y="4904740"/>
            <a:ext cx="3845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Переключение на срочную работу</a:t>
            </a:r>
            <a:endParaRPr lang="ru-RU" sz="1200" dirty="0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731802" y="5181739"/>
            <a:ext cx="488950" cy="437858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411" y="5307348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Родители спешат домой</a:t>
            </a:r>
            <a:endParaRPr lang="ru-RU" sz="1200" dirty="0"/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731802" y="5619597"/>
            <a:ext cx="488950" cy="47892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89411" y="5981713"/>
            <a:ext cx="422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 дорогах пробки. Родители опаздывают и решают не приходить.</a:t>
            </a:r>
            <a:endParaRPr lang="ru-RU" sz="1200" dirty="0"/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731802" y="6063270"/>
            <a:ext cx="488950" cy="400390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89411" y="5657941"/>
            <a:ext cx="239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Родителей не отпускают с работы</a:t>
            </a:r>
            <a:endParaRPr lang="ru-RU" sz="1200" dirty="0"/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5193441" y="5151512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5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7691" y="5289194"/>
            <a:ext cx="1519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Учебная тренировка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642124" y="3826810"/>
            <a:ext cx="3746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86 мин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197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24463" y="3477689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7007670" y="1733645"/>
          <a:ext cx="1751856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Заявитель (родитель)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Добирается до места проведения мероприятия ДОУ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Дом/работа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007670" y="13191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8759526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626805" y="3670300"/>
          <a:ext cx="1751856" cy="11208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Администрация ДОУ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Организует</a:t>
                      </a:r>
                      <a:r>
                        <a:rPr lang="ru-RU" sz="900" b="1" baseline="0" dirty="0" smtClean="0"/>
                        <a:t> пропускной режим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10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Фойе 1-го этажа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2476354" y="388620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2804468" y="3670300"/>
          <a:ext cx="1751856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Заявитель (родитель)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Посещает праздничное мероприятие</a:t>
                      </a:r>
                      <a:r>
                        <a:rPr lang="ru-RU" sz="900" b="1" baseline="0" dirty="0" smtClean="0"/>
                        <a:t> в</a:t>
                      </a:r>
                      <a:r>
                        <a:rPr lang="ru-RU" sz="900" b="1" dirty="0" smtClean="0"/>
                        <a:t> ДОУ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25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Музыкальный зал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59557" y="324240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/>
              <a:t>ШАГ 5</a:t>
            </a:r>
            <a:endParaRPr lang="ru-RU" sz="9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26434" y="324240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5057549" y="3755417"/>
          <a:ext cx="1751856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Заявитель (родитель)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Возвращается к месту работы (или домой)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Дом/работа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77964" y="388620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57549" y="339480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7</a:t>
            </a:r>
            <a:endParaRPr lang="ru-RU" sz="900" b="1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6863207" y="393065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5253974" y="5630435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5253974" y="6098520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17691" y="5704714"/>
            <a:ext cx="2484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Сработала пожарная сигнализация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870091" y="6098520"/>
            <a:ext cx="1426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На дорогах пробки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84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37273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1829371" y="5103727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8" y="5666037"/>
            <a:ext cx="792549" cy="670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95" y="6134037"/>
            <a:ext cx="798645" cy="670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035" y="6069966"/>
            <a:ext cx="798645" cy="670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127" y="5666037"/>
            <a:ext cx="798645" cy="6706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65" y="2682240"/>
            <a:ext cx="792549" cy="6706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405" y="3381204"/>
            <a:ext cx="798645" cy="6706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05" y="4160155"/>
            <a:ext cx="798645" cy="670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92" y="4891237"/>
            <a:ext cx="798645" cy="6706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01050" y="2682240"/>
            <a:ext cx="3805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Занятость потребителей услуги в часы проведения праздничных мероприятий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99120" y="3381204"/>
            <a:ext cx="3805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smtClean="0"/>
              <a:t>Отвлечение персонала учреждения от своих прямых обязанностей при организации пропускного режима в часы массовых мероприятий</a:t>
            </a: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86014" y="4172298"/>
            <a:ext cx="391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1200" dirty="0" smtClean="0"/>
              <a:t>Ограничения в посещении праздничных мероприятий (Требования к антитеррористической безопасности)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97737" y="4944122"/>
            <a:ext cx="3800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smtClean="0"/>
              <a:t>Временные потери при согласовании с родителями даты и времени проведения праздничных мероприятий</a:t>
            </a:r>
          </a:p>
        </p:txBody>
      </p:sp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84" y="1971598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3602" y="17525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357160"/>
              </p:ext>
            </p:extLst>
          </p:nvPr>
        </p:nvGraphicFramePr>
        <p:xfrm>
          <a:off x="803602" y="2187139"/>
          <a:ext cx="1751856" cy="12420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361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78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Составляет план праздничных мероприятий. Размещает на сайте ДОУ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789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20</a:t>
                      </a:r>
                    </a:p>
                    <a:p>
                      <a:pPr algn="ctr"/>
                      <a:r>
                        <a:rPr lang="ru-RU" sz="900" dirty="0" smtClean="0"/>
                        <a:t>Место: методический кабинет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726853"/>
              </p:ext>
            </p:extLst>
          </p:nvPr>
        </p:nvGraphicFramePr>
        <p:xfrm>
          <a:off x="3078847" y="2112921"/>
          <a:ext cx="2068620" cy="11343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68620"/>
              </a:tblGrid>
              <a:tr h="3157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(законный представитель)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5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Знакомится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расписанием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57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приёмная</a:t>
                      </a:r>
                      <a:endParaRPr lang="ru-RU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8320625"/>
              </p:ext>
            </p:extLst>
          </p:nvPr>
        </p:nvGraphicFramePr>
        <p:xfrm>
          <a:off x="5610400" y="2083185"/>
          <a:ext cx="1751856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(законный представитель)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праздничного мероприятия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Время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25</a:t>
                      </a:r>
                      <a:r>
                        <a:rPr lang="ru-RU" sz="900" baseline="0" dirty="0" smtClean="0"/>
                        <a:t>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Место:</a:t>
                      </a:r>
                      <a:r>
                        <a:rPr lang="ru-RU" sz="900" baseline="0" dirty="0" smtClean="0"/>
                        <a:t> Музыкальный зал</a:t>
                      </a:r>
                      <a:endParaRPr lang="ru-RU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645459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88038" y="17042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91175" y="166059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3</a:t>
            </a:r>
            <a:endParaRPr lang="ru-RU" sz="9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242503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69128" y="1752559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7147559" y="4449554"/>
            <a:ext cx="33468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41мин.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52 мин.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447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934082"/>
              </p:ext>
            </p:extLst>
          </p:nvPr>
        </p:nvGraphicFramePr>
        <p:xfrm>
          <a:off x="287589" y="1051560"/>
          <a:ext cx="9934096" cy="7185877"/>
        </p:xfrm>
        <a:graphic>
          <a:graphicData uri="http://schemas.openxmlformats.org/drawingml/2006/table">
            <a:tbl>
              <a:tblPr/>
              <a:tblGrid>
                <a:gridCol w="2052840"/>
                <a:gridCol w="1752600"/>
                <a:gridCol w="1698171"/>
                <a:gridCol w="1676400"/>
                <a:gridCol w="1698171"/>
                <a:gridCol w="1055914"/>
              </a:tblGrid>
              <a:tr h="1022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ФИО, должность ответственного исполнителя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22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Занятость потребителей услуги в часы проведения праздничных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заявителей – работающие родители.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 проведения праздничных мероприятий совпадает с занятостью родителей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Предложение посмотреть праздничное мероприятие, используя возможности  Интернет – ресурсов, в удобное время в комфортной обстановке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Титова И.Ю.,  музыкальный руководитель;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Ример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С.Ю., воспитатель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Увеличение количества потребителей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5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/>
                        <a:t>Ограничения в посещении праздничных мероприятий (Требования к антитеррористической безопасности)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антитеррористической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Предложение посмотреть праздничное мероприятие, используя возможности  Интернет – ресурсов, в удобное время в комфортной обстановке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Титова И.Ю.,  музыкальный руководитель;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Ример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С.Ю., воспитатель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временных затрат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17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Временные потери в работе персонала учреждения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Отвлечение персонала учреждения от своих прямых обязанностей при организации пропускного режима в часы массовых мероприятий (пропускной режим)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Сократить количество посетителей праздничных мероприятий  за счет дополнительной возможности просмотра их в источниках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Титова И.Ю.,  музыкальный руководитель;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Ример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С.Ю., воспитатель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временных затрат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Постоянно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2449511"/>
              </p:ext>
            </p:extLst>
          </p:nvPr>
        </p:nvGraphicFramePr>
        <p:xfrm>
          <a:off x="287589" y="1433739"/>
          <a:ext cx="9357154" cy="284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14"/>
                <a:gridCol w="1562983"/>
                <a:gridCol w="1534885"/>
                <a:gridCol w="1469572"/>
                <a:gridCol w="1480457"/>
                <a:gridCol w="149134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ФИО, должность ответственного исполнителя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Временные потери при согласовании с родителями даты и времени проведения праздничных мероприятий.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Занятость родителей (законных представителей)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Размещение плана праздничных мероприятий   в родительском чате, в социальной сети 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WhatsApp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»,  на сайте дошкольного учреждения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Титова И.Ю.,  музыкальный руководитель;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Ример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С.Ю., воспитатель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временных затрат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4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68279A2-7DD5-467C-9CB6-CC723677891E}"/>
              </a:ext>
            </a:extLst>
          </p:cNvPr>
          <p:cNvGraphicFramePr>
            <a:graphicFrameLocks noGrp="1"/>
          </p:cNvGraphicFramePr>
          <p:nvPr/>
        </p:nvGraphicFramePr>
        <p:xfrm>
          <a:off x="1453299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717</Words>
  <Application>Microsoft Office PowerPoint</Application>
  <PresentationFormat>Произвольный</PresentationFormat>
  <Paragraphs>176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План мероприятий по устранению проблем 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171</cp:revision>
  <cp:lastPrinted>2021-01-21T03:56:26Z</cp:lastPrinted>
  <dcterms:created xsi:type="dcterms:W3CDTF">2019-04-02T07:58:05Z</dcterms:created>
  <dcterms:modified xsi:type="dcterms:W3CDTF">2022-07-25T07:26:39Z</dcterms:modified>
</cp:coreProperties>
</file>